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Average"/>
      <p:regular r:id="rId25"/>
    </p:embeddedFont>
    <p:embeddedFont>
      <p:font typeface="Fira Code"/>
      <p:regular r:id="rId26"/>
      <p:bold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Code-regular.fntdata"/><Relationship Id="rId25" Type="http://schemas.openxmlformats.org/officeDocument/2006/relationships/font" Target="fonts/Average-regular.fntdata"/><Relationship Id="rId28" Type="http://schemas.openxmlformats.org/officeDocument/2006/relationships/font" Target="fonts/Oswald-regular.fntdata"/><Relationship Id="rId27" Type="http://schemas.openxmlformats.org/officeDocument/2006/relationships/font" Target="fonts/FiraCode-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1944e7a0b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1944e7a0b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 imagine we want our car to detect </a:t>
            </a:r>
            <a:r>
              <a:rPr lang="es"/>
              <a:t>whether</a:t>
            </a:r>
            <a:r>
              <a:rPr lang="es"/>
              <a:t> there is a cat in front of you or a dog, in that case we should gather images from cats and dogs. So, here are some photos.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944e7a0b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1944e7a0b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 we process our data. This means we use augmentation to generate a wide dataset. We also use another technique called labelling, which specifies what should be the output from data. Sometimes this labelling is not only a number. In cases where you have an image and there are a bunch of objects, you have to specify where the object is by using </a:t>
            </a:r>
            <a:r>
              <a:rPr lang="es"/>
              <a:t>coordinates, don’t worry, there are programs where you just have to draw the rectangle. Now. What is Augmentation? It is a technique to generate new data. In this case, transforming images into an image with an effect, for example, adding Blur, Dots, adjust light, rotate the image, and much more!! (Insert examples). Oh, we also do what is called a “split”, here we split the dataset into 2 or 3 sets depending.</a:t>
            </a:r>
            <a:endParaRPr/>
          </a:p>
          <a:p>
            <a:pPr indent="-298450" lvl="0" marL="457200" rtl="0" algn="l">
              <a:spcBef>
                <a:spcPts val="0"/>
              </a:spcBef>
              <a:spcAft>
                <a:spcPts val="0"/>
              </a:spcAft>
              <a:buSzPts val="1100"/>
              <a:buChar char="-"/>
            </a:pPr>
            <a:r>
              <a:rPr lang="es"/>
              <a:t>Training set → For training</a:t>
            </a:r>
            <a:endParaRPr/>
          </a:p>
          <a:p>
            <a:pPr indent="-298450" lvl="0" marL="457200" rtl="0" algn="l">
              <a:spcBef>
                <a:spcPts val="0"/>
              </a:spcBef>
              <a:spcAft>
                <a:spcPts val="0"/>
              </a:spcAft>
              <a:buSzPts val="1100"/>
              <a:buChar char="-"/>
            </a:pPr>
            <a:r>
              <a:rPr lang="es">
                <a:solidFill>
                  <a:schemeClr val="dk1"/>
                </a:solidFill>
              </a:rPr>
              <a:t>Validation set → For validating each training (maybe you want to know if your model is underfitting or overfitting (more of this later))</a:t>
            </a:r>
            <a:endParaRPr/>
          </a:p>
          <a:p>
            <a:pPr indent="-298450" lvl="0" marL="457200" rtl="0" algn="l">
              <a:spcBef>
                <a:spcPts val="0"/>
              </a:spcBef>
              <a:spcAft>
                <a:spcPts val="0"/>
              </a:spcAft>
              <a:buSzPts val="1100"/>
              <a:buChar char="-"/>
            </a:pPr>
            <a:r>
              <a:rPr lang="es"/>
              <a:t>Test set → Small set which is going to be completely new for the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1944e7a0b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1944e7a0b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There are a lot of </a:t>
            </a:r>
            <a:r>
              <a:rPr lang="es"/>
              <a:t>different</a:t>
            </a:r>
            <a:r>
              <a:rPr lang="es"/>
              <a:t> models to use, we are going to try some of them like “LeNet”, “VGG16” that are pretty good at finding patterns. Oh yeah, we are gonna create our own “random” CNN : D and see how it performs vs the other ones.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944e7a0b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1944e7a0b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3Blue1Brown is F* awesome and I love how he does his videos. And this one talks about Convolutions. Now, convolutions are operations with 2 lists, the list returned is a larger list. The way of multiplication between lists(img). I should make the example with the dices or show it from the video. We can use these convolutions, and instead of convolving two lists of one dimensions, we multiply </a:t>
            </a:r>
            <a:r>
              <a:rPr lang="es"/>
              <a:t>matrices. The matrix with what you are convolving is called Kernel, the kernel can be of any size, but be careful of dimensions!! There are lots of kernels, you can even create new images using these kernels, here are some examples. But, we are not going to use them for creating!!! Pooling Layers have the goal of resizing the image. Remember when we said that convolutions created a bigger list, when can correct that by using pooling layers. There are a bunch of them, for example the MaxPooling layer that gets the higher number from the dimensions.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944e7a0b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1944e7a0b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944e7a0b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1944e7a0b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944e7a0b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944e7a0b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Overfitting is when your model is outperforming the data, that means, your model has memorized your data. Underfitting is that the model has 0 knowledge of what is going on. These can happen because of different things, for example if you don’t have a quality dataset, or you have a small dataset, your model may not be learning the features it should. On the other hand, overfitting can be caused when your learning rate is very high or very low, that means the model may get stuck into a local minima, which means it will not get out of it.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1944e7a0b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1944e7a0b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hyperparameter is a parameter whose value is used to control the learning process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1944e7a0b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1944e7a0b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Roborace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a1ea4cc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a1ea4cc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18de0eb09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18de0eb09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8de0eb09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8de0eb09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Artificial intelligence is a bunch of:</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
              <a:t>Non-sense</a:t>
            </a:r>
            <a:endParaRPr/>
          </a:p>
          <a:p>
            <a:pPr indent="-298450" lvl="0" marL="457200" rtl="0" algn="l">
              <a:spcBef>
                <a:spcPts val="0"/>
              </a:spcBef>
              <a:spcAft>
                <a:spcPts val="0"/>
              </a:spcAft>
              <a:buSzPts val="1100"/>
              <a:buChar char="-"/>
            </a:pPr>
            <a:r>
              <a:rPr lang="es"/>
              <a:t>Math</a:t>
            </a:r>
            <a:endParaRPr/>
          </a:p>
          <a:p>
            <a:pPr indent="-298450" lvl="0" marL="457200" rtl="0" algn="l">
              <a:spcBef>
                <a:spcPts val="0"/>
              </a:spcBef>
              <a:spcAft>
                <a:spcPts val="0"/>
              </a:spcAft>
              <a:buSzPts val="1100"/>
              <a:buChar char="-"/>
            </a:pPr>
            <a:r>
              <a:rPr lang="es"/>
              <a:t>Try-catch-try</a:t>
            </a:r>
            <a:endParaRPr/>
          </a:p>
          <a:p>
            <a:pPr indent="-298450" lvl="0" marL="457200" rtl="0" algn="l">
              <a:spcBef>
                <a:spcPts val="0"/>
              </a:spcBef>
              <a:spcAft>
                <a:spcPts val="0"/>
              </a:spcAft>
              <a:buSzPts val="1100"/>
              <a:buChar char="-"/>
            </a:pPr>
            <a:r>
              <a:rPr lang="es"/>
              <a:t>Alcohol</a:t>
            </a:r>
            <a:endParaRPr/>
          </a:p>
          <a:p>
            <a:pPr indent="-298450" lvl="0" marL="457200" rtl="0" algn="l">
              <a:spcBef>
                <a:spcPts val="0"/>
              </a:spcBef>
              <a:spcAft>
                <a:spcPts val="0"/>
              </a:spcAft>
              <a:buSzPts val="1100"/>
              <a:buChar char="-"/>
            </a:pPr>
            <a:r>
              <a:rPr lang="es"/>
              <a:t>Big brain time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18de0eb09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18de0eb09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Math</a:t>
            </a:r>
            <a:endParaRPr/>
          </a:p>
          <a:p>
            <a:pPr indent="-298450" lvl="0" marL="457200" rtl="0" algn="l">
              <a:spcBef>
                <a:spcPts val="0"/>
              </a:spcBef>
              <a:spcAft>
                <a:spcPts val="0"/>
              </a:spcAft>
              <a:buSzPts val="1100"/>
              <a:buChar char="-"/>
            </a:pPr>
            <a:r>
              <a:rPr lang="es"/>
              <a:t>Algorithms</a:t>
            </a:r>
            <a:endParaRPr/>
          </a:p>
          <a:p>
            <a:pPr indent="-298450" lvl="0" marL="457200" rtl="0" algn="l">
              <a:spcBef>
                <a:spcPts val="0"/>
              </a:spcBef>
              <a:spcAft>
                <a:spcPts val="0"/>
              </a:spcAft>
              <a:buSzPts val="1100"/>
              <a:buChar char="-"/>
            </a:pPr>
            <a:r>
              <a:rPr lang="es"/>
              <a:t>Neural Networks → models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8de0eb09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8de0eb09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Deep Learning: Generation of things in general, recognition of patterns, creation of patterns,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8de0eb09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18de0eb09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Convolutional Neural Networks is a type of Neural Network that focuses on recognizing patterns/characteristics and learn them. This way, you can throw them a cat image and recognize where the cat is or if it is a cat! So, why is this not a Machine Learning problem? Well.. images are no “categorical” nor “quantitative” data, yeah Images have bytes which are numbers, but they alone do not represent nothing. And is not that simple to “understand” an image… I mean… Can you say what is the relation between pixels? I can’t jajsjsjajsja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8de0eb09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8de0eb09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Well, it has to do a lot… When you drive, or even walk, you are </a:t>
            </a:r>
            <a:r>
              <a:rPr lang="es"/>
              <a:t>interpreting</a:t>
            </a:r>
            <a:r>
              <a:rPr lang="es"/>
              <a:t> the data that is being </a:t>
            </a:r>
            <a:r>
              <a:rPr lang="es"/>
              <a:t>collected from sensors. That is why when you walk and hit a lamppost, you learn nothing and just be mad at it. Imagine the same but for cars, instead of lamppost, persons… AND THERE THEY ARE!!! The f* simulators like CARLA or WEBOTS (in spanish is funny if you forgot the “T”). This kind of reality environment created are widely used in robotics, because you just need computers that can run your thing, instead of a whole robot/car that is going to be smashed because a “;” was left and the car didn’t had the breaks JAJSJAJJ</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Now, back to the topic, the best way to test a bunch of models </a:t>
            </a:r>
            <a:r>
              <a:rPr lang="es">
                <a:solidFill>
                  <a:schemeClr val="dk1"/>
                </a:solidFill>
              </a:rPr>
              <a:t>and kind of train them,</a:t>
            </a:r>
            <a:r>
              <a:rPr lang="es"/>
              <a:t> is to use these simulators. Normally, you don’t train the NN on the simulator, because that would be a waste of time and resources, but you do use them to test how well it went, and if the dataset for the training was good enough to learn the key things to detect. There are more than one NN in self-driving cars. A car can have NN in:</a:t>
            </a:r>
            <a:endParaRPr/>
          </a:p>
          <a:p>
            <a:pPr indent="-298450" lvl="0" marL="457200" rtl="0" algn="l">
              <a:spcBef>
                <a:spcPts val="0"/>
              </a:spcBef>
              <a:spcAft>
                <a:spcPts val="0"/>
              </a:spcAft>
              <a:buSzPts val="1100"/>
              <a:buChar char="-"/>
            </a:pPr>
            <a:r>
              <a:rPr lang="es"/>
              <a:t>Behaviour planning</a:t>
            </a:r>
            <a:endParaRPr/>
          </a:p>
          <a:p>
            <a:pPr indent="-298450" lvl="0" marL="457200" rtl="0" algn="l">
              <a:spcBef>
                <a:spcPts val="0"/>
              </a:spcBef>
              <a:spcAft>
                <a:spcPts val="0"/>
              </a:spcAft>
              <a:buSzPts val="1100"/>
              <a:buChar char="-"/>
            </a:pPr>
            <a:r>
              <a:rPr lang="es"/>
              <a:t>Object detection</a:t>
            </a:r>
            <a:endParaRPr/>
          </a:p>
          <a:p>
            <a:pPr indent="-298450" lvl="0" marL="457200" rtl="0" algn="l">
              <a:spcBef>
                <a:spcPts val="0"/>
              </a:spcBef>
              <a:spcAft>
                <a:spcPts val="0"/>
              </a:spcAft>
              <a:buSzPts val="1100"/>
              <a:buChar char="-"/>
            </a:pPr>
            <a:r>
              <a:rPr lang="es"/>
              <a:t>Decision making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1944e7a0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1944e7a0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These days we can create our own models or based on other ones that are better, using frameworks like “Tensorflow” or “Pytorch”. We “don’t even need math”, since it is all under the hood. But, if I am sincere with you, you DO need some math knowledge, at least to know what you are getting into XD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Now.. take a deep breath… </a:t>
            </a:r>
            <a:r>
              <a:rPr lang="es"/>
              <a:t>let's</a:t>
            </a:r>
            <a:r>
              <a:rPr lang="es"/>
              <a:t> get into how we can go from Images to recognizing what they 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944e7a0b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944e7a0b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gif"/><Relationship Id="rId4" Type="http://schemas.openxmlformats.org/officeDocument/2006/relationships/image" Target="../media/image7.gif"/><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youtube.com/watch?v=KuXjwB4LzSA" TargetMode="External"/><Relationship Id="rId4" Type="http://schemas.openxmlformats.org/officeDocument/2006/relationships/image" Target="../media/image19.gif"/><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gif"/><Relationship Id="rId4" Type="http://schemas.openxmlformats.org/officeDocument/2006/relationships/image" Target="../media/image28.gif"/><Relationship Id="rId5" Type="http://schemas.openxmlformats.org/officeDocument/2006/relationships/image" Target="../media/image2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gif"/><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create.kahoot.it/details/cc94876c-aac6-4165-a2f9-a01e7fae7932" TargetMode="External"/><Relationship Id="rId4" Type="http://schemas.openxmlformats.org/officeDocument/2006/relationships/hyperlink" Target="https://colab.research.google.com/drive/1j6Gf3JcpFIcExWivRzmkIQb9EPdeswG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ujjwalkarn.me/2016/08/11/intuitive-explanation-convne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gif"/><Relationship Id="rId4" Type="http://schemas.openxmlformats.org/officeDocument/2006/relationships/image" Target="../media/image27.gif"/><Relationship Id="rId5" Type="http://schemas.openxmlformats.org/officeDocument/2006/relationships/image" Target="../media/image20.gif"/><Relationship Id="rId6" Type="http://schemas.openxmlformats.org/officeDocument/2006/relationships/image" Target="../media/image17.gif"/><Relationship Id="rId7" Type="http://schemas.openxmlformats.org/officeDocument/2006/relationships/image" Target="../media/image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gif"/><Relationship Id="rId4" Type="http://schemas.openxmlformats.org/officeDocument/2006/relationships/image" Target="../media/image5.gif"/><Relationship Id="rId5"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gif"/><Relationship Id="rId4" Type="http://schemas.openxmlformats.org/officeDocument/2006/relationships/image" Target="../media/image12.gif"/><Relationship Id="rId5" Type="http://schemas.openxmlformats.org/officeDocument/2006/relationships/image" Target="../media/image1.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What is </a:t>
            </a:r>
            <a:r>
              <a:rPr lang="es"/>
              <a:t>Artificial</a:t>
            </a:r>
            <a:r>
              <a:rPr lang="es"/>
              <a:t> Intelligence?</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marR="0" rtl="0" algn="ctr">
              <a:lnSpc>
                <a:spcPct val="115000"/>
              </a:lnSpc>
              <a:spcBef>
                <a:spcPts val="0"/>
              </a:spcBef>
              <a:spcAft>
                <a:spcPts val="1200"/>
              </a:spcAft>
              <a:buNone/>
            </a:pPr>
            <a:r>
              <a:rPr lang="es" sz="1800">
                <a:solidFill>
                  <a:schemeClr val="dk1"/>
                </a:solidFill>
                <a:latin typeface="Fira Code"/>
                <a:ea typeface="Fira Code"/>
                <a:cs typeface="Fira Code"/>
                <a:sym typeface="Fira Code"/>
              </a:rPr>
              <a:t>🐦 - @</a:t>
            </a:r>
            <a:r>
              <a:rPr b="1" lang="es" sz="1800"/>
              <a:t>blit12_</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00050" lvl="0" marL="457200" rtl="0" algn="l">
              <a:spcBef>
                <a:spcPts val="0"/>
              </a:spcBef>
              <a:spcAft>
                <a:spcPts val="0"/>
              </a:spcAft>
              <a:buSzPct val="100000"/>
              <a:buAutoNum type="arabicPeriod"/>
            </a:pPr>
            <a:r>
              <a:rPr lang="es"/>
              <a:t>Gather Data</a:t>
            </a:r>
            <a:endParaRPr/>
          </a:p>
        </p:txBody>
      </p:sp>
      <p:pic>
        <p:nvPicPr>
          <p:cNvPr id="131" name="Google Shape;131;p22"/>
          <p:cNvPicPr preferRelativeResize="0"/>
          <p:nvPr/>
        </p:nvPicPr>
        <p:blipFill>
          <a:blip r:embed="rId3">
            <a:alphaModFix/>
          </a:blip>
          <a:stretch>
            <a:fillRect/>
          </a:stretch>
        </p:blipFill>
        <p:spPr>
          <a:xfrm>
            <a:off x="311700" y="1152463"/>
            <a:ext cx="3810000" cy="2847975"/>
          </a:xfrm>
          <a:prstGeom prst="rect">
            <a:avLst/>
          </a:prstGeom>
          <a:noFill/>
          <a:ln>
            <a:noFill/>
          </a:ln>
        </p:spPr>
      </p:pic>
      <p:pic>
        <p:nvPicPr>
          <p:cNvPr id="132" name="Google Shape;132;p22"/>
          <p:cNvPicPr preferRelativeResize="0"/>
          <p:nvPr/>
        </p:nvPicPr>
        <p:blipFill>
          <a:blip r:embed="rId4">
            <a:alphaModFix/>
          </a:blip>
          <a:stretch>
            <a:fillRect/>
          </a:stretch>
        </p:blipFill>
        <p:spPr>
          <a:xfrm>
            <a:off x="5984325" y="1152475"/>
            <a:ext cx="2847975" cy="2847975"/>
          </a:xfrm>
          <a:prstGeom prst="rect">
            <a:avLst/>
          </a:prstGeom>
          <a:noFill/>
          <a:ln>
            <a:noFill/>
          </a:ln>
        </p:spPr>
      </p:pic>
      <p:pic>
        <p:nvPicPr>
          <p:cNvPr id="133" name="Google Shape;133;p22"/>
          <p:cNvPicPr preferRelativeResize="0"/>
          <p:nvPr/>
        </p:nvPicPr>
        <p:blipFill>
          <a:blip r:embed="rId5">
            <a:alphaModFix/>
          </a:blip>
          <a:stretch>
            <a:fillRect/>
          </a:stretch>
        </p:blipFill>
        <p:spPr>
          <a:xfrm>
            <a:off x="6609853" y="1147900"/>
            <a:ext cx="2011750" cy="3576474"/>
          </a:xfrm>
          <a:prstGeom prst="rect">
            <a:avLst/>
          </a:prstGeom>
          <a:noFill/>
          <a:ln>
            <a:noFill/>
          </a:ln>
        </p:spPr>
      </p:pic>
      <p:pic>
        <p:nvPicPr>
          <p:cNvPr id="134" name="Google Shape;134;p22"/>
          <p:cNvPicPr preferRelativeResize="0"/>
          <p:nvPr/>
        </p:nvPicPr>
        <p:blipFill>
          <a:blip r:embed="rId6">
            <a:alphaModFix/>
          </a:blip>
          <a:stretch>
            <a:fillRect/>
          </a:stretch>
        </p:blipFill>
        <p:spPr>
          <a:xfrm>
            <a:off x="4131304" y="1297525"/>
            <a:ext cx="1843425" cy="3277226"/>
          </a:xfrm>
          <a:prstGeom prst="rect">
            <a:avLst/>
          </a:prstGeom>
          <a:noFill/>
          <a:ln>
            <a:noFill/>
          </a:ln>
        </p:spPr>
      </p:pic>
      <p:pic>
        <p:nvPicPr>
          <p:cNvPr id="135" name="Google Shape;135;p22"/>
          <p:cNvPicPr preferRelativeResize="0"/>
          <p:nvPr/>
        </p:nvPicPr>
        <p:blipFill>
          <a:blip r:embed="rId7">
            <a:alphaModFix/>
          </a:blip>
          <a:stretch>
            <a:fillRect/>
          </a:stretch>
        </p:blipFill>
        <p:spPr>
          <a:xfrm>
            <a:off x="771322" y="1102925"/>
            <a:ext cx="2749824" cy="3666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2. Process Data</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a:p>
        </p:txBody>
      </p:sp>
      <p:sp>
        <p:nvSpPr>
          <p:cNvPr id="141" name="Google Shape;14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Augmentation</a:t>
            </a:r>
            <a:endParaRPr/>
          </a:p>
          <a:p>
            <a:pPr indent="-342900" lvl="0" marL="457200" rtl="0" algn="l">
              <a:spcBef>
                <a:spcPts val="0"/>
              </a:spcBef>
              <a:spcAft>
                <a:spcPts val="0"/>
              </a:spcAft>
              <a:buSzPts val="1800"/>
              <a:buChar char="-"/>
            </a:pPr>
            <a:r>
              <a:rPr lang="es"/>
              <a:t>Labelling</a:t>
            </a:r>
            <a:endParaRPr/>
          </a:p>
        </p:txBody>
      </p:sp>
      <p:pic>
        <p:nvPicPr>
          <p:cNvPr id="142" name="Google Shape;142;p23"/>
          <p:cNvPicPr preferRelativeResize="0"/>
          <p:nvPr/>
        </p:nvPicPr>
        <p:blipFill>
          <a:blip r:embed="rId3">
            <a:alphaModFix/>
          </a:blip>
          <a:stretch>
            <a:fillRect/>
          </a:stretch>
        </p:blipFill>
        <p:spPr>
          <a:xfrm>
            <a:off x="3566128" y="1017725"/>
            <a:ext cx="2011750" cy="3576474"/>
          </a:xfrm>
          <a:prstGeom prst="rect">
            <a:avLst/>
          </a:prstGeom>
          <a:noFill/>
          <a:ln>
            <a:noFill/>
          </a:ln>
        </p:spPr>
      </p:pic>
      <p:sp>
        <p:nvSpPr>
          <p:cNvPr id="143" name="Google Shape;143;p23"/>
          <p:cNvSpPr/>
          <p:nvPr/>
        </p:nvSpPr>
        <p:spPr>
          <a:xfrm>
            <a:off x="5705775" y="2686113"/>
            <a:ext cx="949500" cy="23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txBox="1"/>
          <p:nvPr/>
        </p:nvSpPr>
        <p:spPr>
          <a:xfrm>
            <a:off x="6738175" y="2599400"/>
            <a:ext cx="2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Average"/>
                <a:ea typeface="Average"/>
                <a:cs typeface="Average"/>
                <a:sym typeface="Average"/>
              </a:rPr>
              <a:t>0</a:t>
            </a:r>
            <a:endParaRPr>
              <a:solidFill>
                <a:schemeClr val="dk1"/>
              </a:solidFill>
              <a:latin typeface="Average"/>
              <a:ea typeface="Average"/>
              <a:cs typeface="Average"/>
              <a:sym typeface="Average"/>
            </a:endParaRPr>
          </a:p>
        </p:txBody>
      </p:sp>
      <p:sp>
        <p:nvSpPr>
          <p:cNvPr id="145" name="Google Shape;145;p23"/>
          <p:cNvSpPr txBox="1"/>
          <p:nvPr/>
        </p:nvSpPr>
        <p:spPr>
          <a:xfrm>
            <a:off x="7790700" y="1017725"/>
            <a:ext cx="104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Average"/>
                <a:ea typeface="Average"/>
                <a:cs typeface="Average"/>
                <a:sym typeface="Average"/>
              </a:rPr>
              <a:t>0 - Perro</a:t>
            </a:r>
            <a:endParaRPr>
              <a:solidFill>
                <a:schemeClr val="dk1"/>
              </a:solidFill>
              <a:latin typeface="Average"/>
              <a:ea typeface="Average"/>
              <a:cs typeface="Average"/>
              <a:sym typeface="Average"/>
            </a:endParaRPr>
          </a:p>
          <a:p>
            <a:pPr indent="0" lvl="0" marL="0" rtl="0" algn="l">
              <a:spcBef>
                <a:spcPts val="0"/>
              </a:spcBef>
              <a:spcAft>
                <a:spcPts val="0"/>
              </a:spcAft>
              <a:buNone/>
            </a:pPr>
            <a:r>
              <a:rPr lang="es">
                <a:solidFill>
                  <a:schemeClr val="dk1"/>
                </a:solidFill>
                <a:latin typeface="Average"/>
                <a:ea typeface="Average"/>
                <a:cs typeface="Average"/>
                <a:sym typeface="Average"/>
              </a:rPr>
              <a:t>1 - Gato</a:t>
            </a:r>
            <a:endParaRPr>
              <a:solidFill>
                <a:schemeClr val="dk1"/>
              </a:solidFill>
              <a:latin typeface="Average"/>
              <a:ea typeface="Average"/>
              <a:cs typeface="Average"/>
              <a:sym typeface="Average"/>
            </a:endParaRPr>
          </a:p>
        </p:txBody>
      </p:sp>
      <p:sp>
        <p:nvSpPr>
          <p:cNvPr id="146" name="Google Shape;146;p23"/>
          <p:cNvSpPr/>
          <p:nvPr/>
        </p:nvSpPr>
        <p:spPr>
          <a:xfrm>
            <a:off x="3705525" y="1235175"/>
            <a:ext cx="304200" cy="23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4945625" y="2014375"/>
            <a:ext cx="304200" cy="23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4793825" y="3189950"/>
            <a:ext cx="304200" cy="23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3895400" y="2925825"/>
            <a:ext cx="304200" cy="23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4009725" y="2014375"/>
            <a:ext cx="304200" cy="23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a:off x="5048250" y="4283175"/>
            <a:ext cx="304200" cy="23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4122175" y="3965475"/>
            <a:ext cx="304200" cy="23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flipH="1" rot="10800000">
            <a:off x="4641425" y="1237341"/>
            <a:ext cx="304200" cy="557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3"/>
          <p:cNvPicPr preferRelativeResize="0"/>
          <p:nvPr/>
        </p:nvPicPr>
        <p:blipFill rotWithShape="1">
          <a:blip r:embed="rId4">
            <a:alphaModFix/>
          </a:blip>
          <a:srcRect b="1579" l="0" r="0" t="-1579"/>
          <a:stretch/>
        </p:blipFill>
        <p:spPr>
          <a:xfrm>
            <a:off x="3562350" y="1012825"/>
            <a:ext cx="2019300" cy="357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6"/>
                                        </p:tgtEl>
                                      </p:cBhvr>
                                    </p:animEffect>
                                    <p:set>
                                      <p:cBhvr>
                                        <p:cTn dur="1" fill="hold">
                                          <p:stCondLst>
                                            <p:cond delay="1000"/>
                                          </p:stCondLst>
                                        </p:cTn>
                                        <p:tgtEl>
                                          <p:spTgt spid="1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7"/>
                                        </p:tgtEl>
                                      </p:cBhvr>
                                    </p:animEffect>
                                    <p:set>
                                      <p:cBhvr>
                                        <p:cTn dur="1" fill="hold">
                                          <p:stCondLst>
                                            <p:cond delay="1000"/>
                                          </p:stCondLst>
                                        </p:cTn>
                                        <p:tgtEl>
                                          <p:spTgt spid="1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8"/>
                                        </p:tgtEl>
                                      </p:cBhvr>
                                    </p:animEffect>
                                    <p:set>
                                      <p:cBhvr>
                                        <p:cTn dur="1" fill="hold">
                                          <p:stCondLst>
                                            <p:cond delay="1000"/>
                                          </p:stCondLst>
                                        </p:cTn>
                                        <p:tgtEl>
                                          <p:spTgt spid="1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9"/>
                                        </p:tgtEl>
                                      </p:cBhvr>
                                    </p:animEffect>
                                    <p:set>
                                      <p:cBhvr>
                                        <p:cTn dur="1" fill="hold">
                                          <p:stCondLst>
                                            <p:cond delay="1000"/>
                                          </p:stCondLst>
                                        </p:cTn>
                                        <p:tgtEl>
                                          <p:spTgt spid="1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0"/>
                                        </p:tgtEl>
                                      </p:cBhvr>
                                    </p:animEffect>
                                    <p:set>
                                      <p:cBhvr>
                                        <p:cTn dur="1" fill="hold">
                                          <p:stCondLst>
                                            <p:cond delay="1000"/>
                                          </p:stCondLst>
                                        </p:cTn>
                                        <p:tgtEl>
                                          <p:spTgt spid="1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1"/>
                                        </p:tgtEl>
                                      </p:cBhvr>
                                    </p:animEffect>
                                    <p:set>
                                      <p:cBhvr>
                                        <p:cTn dur="1" fill="hold">
                                          <p:stCondLst>
                                            <p:cond delay="1000"/>
                                          </p:stCondLst>
                                        </p:cTn>
                                        <p:tgtEl>
                                          <p:spTgt spid="1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2"/>
                                        </p:tgtEl>
                                      </p:cBhvr>
                                    </p:animEffect>
                                    <p:set>
                                      <p:cBhvr>
                                        <p:cTn dur="1" fill="hold">
                                          <p:stCondLst>
                                            <p:cond delay="1000"/>
                                          </p:stCondLst>
                                        </p:cTn>
                                        <p:tgtEl>
                                          <p:spTgt spid="1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3"/>
                                        </p:tgtEl>
                                      </p:cBhvr>
                                    </p:animEffect>
                                    <p:set>
                                      <p:cBhvr>
                                        <p:cTn dur="1" fill="hold">
                                          <p:stCondLst>
                                            <p:cond delay="1000"/>
                                          </p:stCondLst>
                                        </p:cTn>
                                        <p:tgtEl>
                                          <p:spTgt spid="1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3. Design Model</a:t>
            </a:r>
            <a:endParaRPr/>
          </a:p>
        </p:txBody>
      </p:sp>
      <p:pic>
        <p:nvPicPr>
          <p:cNvPr id="160" name="Google Shape;160;p24"/>
          <p:cNvPicPr preferRelativeResize="0"/>
          <p:nvPr/>
        </p:nvPicPr>
        <p:blipFill>
          <a:blip r:embed="rId3">
            <a:alphaModFix/>
          </a:blip>
          <a:stretch>
            <a:fillRect/>
          </a:stretch>
        </p:blipFill>
        <p:spPr>
          <a:xfrm>
            <a:off x="152400" y="1170125"/>
            <a:ext cx="6567326" cy="1962000"/>
          </a:xfrm>
          <a:prstGeom prst="rect">
            <a:avLst/>
          </a:prstGeom>
          <a:noFill/>
          <a:ln>
            <a:noFill/>
          </a:ln>
        </p:spPr>
      </p:pic>
      <p:pic>
        <p:nvPicPr>
          <p:cNvPr id="161" name="Google Shape;161;p24"/>
          <p:cNvPicPr preferRelativeResize="0"/>
          <p:nvPr/>
        </p:nvPicPr>
        <p:blipFill>
          <a:blip r:embed="rId4">
            <a:alphaModFix/>
          </a:blip>
          <a:stretch>
            <a:fillRect/>
          </a:stretch>
        </p:blipFill>
        <p:spPr>
          <a:xfrm>
            <a:off x="152400" y="3284525"/>
            <a:ext cx="2906124" cy="1706575"/>
          </a:xfrm>
          <a:prstGeom prst="rect">
            <a:avLst/>
          </a:prstGeom>
          <a:noFill/>
          <a:ln>
            <a:noFill/>
          </a:ln>
        </p:spPr>
      </p:pic>
      <p:pic>
        <p:nvPicPr>
          <p:cNvPr id="162" name="Google Shape;162;p24"/>
          <p:cNvPicPr preferRelativeResize="0"/>
          <p:nvPr/>
        </p:nvPicPr>
        <p:blipFill>
          <a:blip r:embed="rId5">
            <a:alphaModFix/>
          </a:blip>
          <a:stretch>
            <a:fillRect/>
          </a:stretch>
        </p:blipFill>
        <p:spPr>
          <a:xfrm>
            <a:off x="6872126" y="1170125"/>
            <a:ext cx="2119474" cy="26493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What are Convolutions? Pooling layers? How CNN work?</a:t>
            </a:r>
            <a:endParaRPr/>
          </a:p>
        </p:txBody>
      </p:sp>
      <p:sp>
        <p:nvSpPr>
          <p:cNvPr id="168" name="Google Shape;168;p25"/>
          <p:cNvSpPr txBox="1"/>
          <p:nvPr>
            <p:ph idx="1" type="body"/>
          </p:nvPr>
        </p:nvSpPr>
        <p:spPr>
          <a:xfrm>
            <a:off x="311700" y="1143250"/>
            <a:ext cx="8520600" cy="361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3Blue1Brown →</a:t>
            </a:r>
            <a:r>
              <a:rPr lang="es"/>
              <a:t> </a:t>
            </a:r>
            <a:r>
              <a:rPr lang="es" u="sng">
                <a:solidFill>
                  <a:schemeClr val="hlink"/>
                </a:solidFill>
                <a:hlinkClick r:id="rId3"/>
              </a:rPr>
              <a:t>https://www.youtube.com/watch?v=KuXjwB4LzSA</a:t>
            </a:r>
            <a:endParaRPr/>
          </a:p>
        </p:txBody>
      </p:sp>
      <p:pic>
        <p:nvPicPr>
          <p:cNvPr id="169" name="Google Shape;169;p25"/>
          <p:cNvPicPr preferRelativeResize="0"/>
          <p:nvPr/>
        </p:nvPicPr>
        <p:blipFill>
          <a:blip r:embed="rId4">
            <a:alphaModFix/>
          </a:blip>
          <a:stretch>
            <a:fillRect/>
          </a:stretch>
        </p:blipFill>
        <p:spPr>
          <a:xfrm>
            <a:off x="2343150" y="1871663"/>
            <a:ext cx="4457700" cy="1400175"/>
          </a:xfrm>
          <a:prstGeom prst="rect">
            <a:avLst/>
          </a:prstGeom>
          <a:noFill/>
          <a:ln>
            <a:noFill/>
          </a:ln>
        </p:spPr>
      </p:pic>
      <p:pic>
        <p:nvPicPr>
          <p:cNvPr id="170" name="Google Shape;170;p25"/>
          <p:cNvPicPr preferRelativeResize="0"/>
          <p:nvPr/>
        </p:nvPicPr>
        <p:blipFill>
          <a:blip r:embed="rId5">
            <a:alphaModFix/>
          </a:blip>
          <a:stretch>
            <a:fillRect/>
          </a:stretch>
        </p:blipFill>
        <p:spPr>
          <a:xfrm>
            <a:off x="3006985" y="0"/>
            <a:ext cx="313003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5. Train Model</a:t>
            </a:r>
            <a:endParaRPr/>
          </a:p>
        </p:txBody>
      </p:sp>
      <p:pic>
        <p:nvPicPr>
          <p:cNvPr id="176" name="Google Shape;176;p26"/>
          <p:cNvPicPr preferRelativeResize="0"/>
          <p:nvPr/>
        </p:nvPicPr>
        <p:blipFill>
          <a:blip r:embed="rId3">
            <a:alphaModFix/>
          </a:blip>
          <a:stretch>
            <a:fillRect/>
          </a:stretch>
        </p:blipFill>
        <p:spPr>
          <a:xfrm>
            <a:off x="311700" y="1040123"/>
            <a:ext cx="3329301" cy="1871900"/>
          </a:xfrm>
          <a:prstGeom prst="rect">
            <a:avLst/>
          </a:prstGeom>
          <a:noFill/>
          <a:ln>
            <a:noFill/>
          </a:ln>
        </p:spPr>
      </p:pic>
      <p:pic>
        <p:nvPicPr>
          <p:cNvPr id="177" name="Google Shape;177;p26"/>
          <p:cNvPicPr preferRelativeResize="0"/>
          <p:nvPr/>
        </p:nvPicPr>
        <p:blipFill>
          <a:blip r:embed="rId4">
            <a:alphaModFix/>
          </a:blip>
          <a:stretch>
            <a:fillRect/>
          </a:stretch>
        </p:blipFill>
        <p:spPr>
          <a:xfrm>
            <a:off x="4688650" y="846550"/>
            <a:ext cx="3903970" cy="2179325"/>
          </a:xfrm>
          <a:prstGeom prst="rect">
            <a:avLst/>
          </a:prstGeom>
          <a:noFill/>
          <a:ln>
            <a:noFill/>
          </a:ln>
        </p:spPr>
      </p:pic>
      <p:pic>
        <p:nvPicPr>
          <p:cNvPr id="178" name="Google Shape;178;p26"/>
          <p:cNvPicPr preferRelativeResize="0"/>
          <p:nvPr/>
        </p:nvPicPr>
        <p:blipFill>
          <a:blip r:embed="rId5">
            <a:alphaModFix/>
          </a:blip>
          <a:stretch>
            <a:fillRect/>
          </a:stretch>
        </p:blipFill>
        <p:spPr>
          <a:xfrm>
            <a:off x="2200275" y="3099600"/>
            <a:ext cx="4743450" cy="1924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6. Test Model</a:t>
            </a:r>
            <a:endParaRPr/>
          </a:p>
        </p:txBody>
      </p:sp>
      <p:sp>
        <p:nvSpPr>
          <p:cNvPr id="184" name="Google Shape;184;p27"/>
          <p:cNvSpPr txBox="1"/>
          <p:nvPr>
            <p:ph idx="1" type="body"/>
          </p:nvPr>
        </p:nvSpPr>
        <p:spPr>
          <a:xfrm>
            <a:off x="3630900" y="2346000"/>
            <a:ext cx="1882200" cy="451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a:t>NO GIF FOUND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8"/>
          <p:cNvPicPr preferRelativeResize="0"/>
          <p:nvPr/>
        </p:nvPicPr>
        <p:blipFill>
          <a:blip r:embed="rId3">
            <a:alphaModFix/>
          </a:blip>
          <a:stretch>
            <a:fillRect/>
          </a:stretch>
        </p:blipFill>
        <p:spPr>
          <a:xfrm>
            <a:off x="3117300" y="1152463"/>
            <a:ext cx="5715000" cy="2390775"/>
          </a:xfrm>
          <a:prstGeom prst="rect">
            <a:avLst/>
          </a:prstGeom>
          <a:noFill/>
          <a:ln>
            <a:noFill/>
          </a:ln>
        </p:spPr>
      </p:pic>
      <p:sp>
        <p:nvSpPr>
          <p:cNvPr id="190" name="Google Shape;19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 little more!</a:t>
            </a:r>
            <a:endParaRPr/>
          </a:p>
        </p:txBody>
      </p:sp>
      <p:sp>
        <p:nvSpPr>
          <p:cNvPr id="191" name="Google Shape;191;p28"/>
          <p:cNvSpPr txBox="1"/>
          <p:nvPr>
            <p:ph idx="1" type="body"/>
          </p:nvPr>
        </p:nvSpPr>
        <p:spPr>
          <a:xfrm>
            <a:off x="311700" y="1152475"/>
            <a:ext cx="2158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Overfitting</a:t>
            </a:r>
            <a:endParaRPr/>
          </a:p>
          <a:p>
            <a:pPr indent="-342900" lvl="0" marL="457200" rtl="0" algn="l">
              <a:spcBef>
                <a:spcPts val="0"/>
              </a:spcBef>
              <a:spcAft>
                <a:spcPts val="0"/>
              </a:spcAft>
              <a:buSzPts val="1800"/>
              <a:buChar char="-"/>
            </a:pPr>
            <a:r>
              <a:rPr lang="es"/>
              <a:t>Underfitting</a:t>
            </a:r>
            <a:endParaRPr/>
          </a:p>
        </p:txBody>
      </p:sp>
      <p:pic>
        <p:nvPicPr>
          <p:cNvPr id="192" name="Google Shape;192;p28"/>
          <p:cNvPicPr preferRelativeResize="0"/>
          <p:nvPr/>
        </p:nvPicPr>
        <p:blipFill>
          <a:blip r:embed="rId4">
            <a:alphaModFix/>
          </a:blip>
          <a:stretch>
            <a:fillRect/>
          </a:stretch>
        </p:blipFill>
        <p:spPr>
          <a:xfrm>
            <a:off x="751175" y="2260177"/>
            <a:ext cx="6604574" cy="22703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9"/>
                                        </p:tgtEl>
                                      </p:cBhvr>
                                    </p:animEffect>
                                    <p:set>
                                      <p:cBhvr>
                                        <p:cTn dur="1" fill="hold">
                                          <p:stCondLst>
                                            <p:cond delay="1000"/>
                                          </p:stCondLst>
                                        </p:cTn>
                                        <p:tgtEl>
                                          <p:spTgt spid="1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Hyperparameters</a:t>
            </a:r>
            <a:endParaRPr/>
          </a:p>
        </p:txBody>
      </p:sp>
      <p:sp>
        <p:nvSpPr>
          <p:cNvPr id="198" name="Google Shape;19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Learning rate</a:t>
            </a:r>
            <a:endParaRPr/>
          </a:p>
          <a:p>
            <a:pPr indent="-342900" lvl="0" marL="457200" rtl="0" algn="l">
              <a:spcBef>
                <a:spcPts val="0"/>
              </a:spcBef>
              <a:spcAft>
                <a:spcPts val="0"/>
              </a:spcAft>
              <a:buSzPts val="1800"/>
              <a:buChar char="-"/>
            </a:pPr>
            <a:r>
              <a:rPr lang="es"/>
              <a:t>Hidden Layers</a:t>
            </a:r>
            <a:endParaRPr/>
          </a:p>
          <a:p>
            <a:pPr indent="-342900" lvl="0" marL="457200" rtl="0" algn="l">
              <a:spcBef>
                <a:spcPts val="0"/>
              </a:spcBef>
              <a:spcAft>
                <a:spcPts val="0"/>
              </a:spcAft>
              <a:buSzPts val="1800"/>
              <a:buChar char="-"/>
            </a:pPr>
            <a:r>
              <a:rPr lang="es"/>
              <a:t>Number of neurons per layer</a:t>
            </a:r>
            <a:endParaRPr/>
          </a:p>
          <a:p>
            <a:pPr indent="-342900" lvl="0" marL="457200" rtl="0" algn="l">
              <a:spcBef>
                <a:spcPts val="0"/>
              </a:spcBef>
              <a:spcAft>
                <a:spcPts val="0"/>
              </a:spcAft>
              <a:buSzPts val="1800"/>
              <a:buChar char="-"/>
            </a:pPr>
            <a:r>
              <a:rPr lang="es"/>
              <a:t>Number of epochs</a:t>
            </a:r>
            <a:endParaRPr/>
          </a:p>
          <a:p>
            <a:pPr indent="-342900" lvl="0" marL="457200" rtl="0" algn="l">
              <a:spcBef>
                <a:spcPts val="0"/>
              </a:spcBef>
              <a:spcAft>
                <a:spcPts val="0"/>
              </a:spcAft>
              <a:buSzPts val="1800"/>
              <a:buChar char="-"/>
            </a:pPr>
            <a:r>
              <a:rPr lang="es"/>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u="sng"/>
              <a:t>That is all!</a:t>
            </a:r>
            <a:endParaRPr u="sng"/>
          </a:p>
        </p:txBody>
      </p:sp>
      <p:sp>
        <p:nvSpPr>
          <p:cNvPr id="204" name="Google Shape;204;p30"/>
          <p:cNvSpPr txBox="1"/>
          <p:nvPr/>
        </p:nvSpPr>
        <p:spPr>
          <a:xfrm>
            <a:off x="3851850" y="3682125"/>
            <a:ext cx="530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u="sng">
                <a:solidFill>
                  <a:schemeClr val="hlink"/>
                </a:solidFill>
                <a:latin typeface="Average"/>
                <a:ea typeface="Average"/>
                <a:cs typeface="Average"/>
                <a:sym typeface="Average"/>
                <a:hlinkClick r:id="rId3"/>
              </a:rPr>
              <a:t>https://create.kahoot.it/details/cc94876c-aac6-4165-a2f9-a01e7fae7932</a:t>
            </a:r>
            <a:endParaRPr sz="1100">
              <a:latin typeface="Average"/>
              <a:ea typeface="Average"/>
              <a:cs typeface="Average"/>
              <a:sym typeface="Average"/>
            </a:endParaRPr>
          </a:p>
          <a:p>
            <a:pPr indent="0" lvl="0" marL="0" rtl="0" algn="l">
              <a:spcBef>
                <a:spcPts val="0"/>
              </a:spcBef>
              <a:spcAft>
                <a:spcPts val="0"/>
              </a:spcAft>
              <a:buNone/>
            </a:pPr>
            <a:r>
              <a:t/>
            </a:r>
            <a:endParaRPr sz="1100">
              <a:latin typeface="Average"/>
              <a:ea typeface="Average"/>
              <a:cs typeface="Average"/>
              <a:sym typeface="Average"/>
            </a:endParaRPr>
          </a:p>
        </p:txBody>
      </p:sp>
      <p:sp>
        <p:nvSpPr>
          <p:cNvPr id="205" name="Google Shape;205;p30"/>
          <p:cNvSpPr txBox="1"/>
          <p:nvPr/>
        </p:nvSpPr>
        <p:spPr>
          <a:xfrm>
            <a:off x="3867900" y="4205325"/>
            <a:ext cx="5276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u="sng">
                <a:solidFill>
                  <a:schemeClr val="hlink"/>
                </a:solidFill>
                <a:latin typeface="Average"/>
                <a:ea typeface="Average"/>
                <a:cs typeface="Average"/>
                <a:sym typeface="Average"/>
                <a:hlinkClick r:id="rId4"/>
              </a:rPr>
              <a:t>https://colab.research.google.com/drive/1j6Gf3JcpFIcExWivRzmkIQb9EPdeswGy</a:t>
            </a:r>
            <a:endParaRPr sz="900">
              <a:latin typeface="Average"/>
              <a:ea typeface="Average"/>
              <a:cs typeface="Average"/>
              <a:sym typeface="Average"/>
            </a:endParaRPr>
          </a:p>
          <a:p>
            <a:pPr indent="0" lvl="0" marL="0" rtl="0" algn="l">
              <a:spcBef>
                <a:spcPts val="0"/>
              </a:spcBef>
              <a:spcAft>
                <a:spcPts val="0"/>
              </a:spcAft>
              <a:buNone/>
            </a:pPr>
            <a:r>
              <a:t/>
            </a:r>
            <a:endParaRPr sz="1100">
              <a:latin typeface="Average"/>
              <a:ea typeface="Average"/>
              <a:cs typeface="Average"/>
              <a:sym typeface="Average"/>
            </a:endParaRPr>
          </a:p>
        </p:txBody>
      </p:sp>
      <p:sp>
        <p:nvSpPr>
          <p:cNvPr id="206" name="Google Shape;206;p30"/>
          <p:cNvSpPr txBox="1"/>
          <p:nvPr/>
        </p:nvSpPr>
        <p:spPr>
          <a:xfrm>
            <a:off x="2954400" y="3682125"/>
            <a:ext cx="9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Average"/>
                <a:ea typeface="Average"/>
                <a:cs typeface="Average"/>
                <a:sym typeface="Average"/>
              </a:rPr>
              <a:t>Kahoot:</a:t>
            </a:r>
            <a:endParaRPr>
              <a:solidFill>
                <a:schemeClr val="dk1"/>
              </a:solidFill>
              <a:latin typeface="Average"/>
              <a:ea typeface="Average"/>
              <a:cs typeface="Average"/>
              <a:sym typeface="Average"/>
            </a:endParaRPr>
          </a:p>
        </p:txBody>
      </p:sp>
      <p:sp>
        <p:nvSpPr>
          <p:cNvPr id="207" name="Google Shape;207;p30"/>
          <p:cNvSpPr txBox="1"/>
          <p:nvPr/>
        </p:nvSpPr>
        <p:spPr>
          <a:xfrm>
            <a:off x="2954400" y="4151625"/>
            <a:ext cx="9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Average"/>
                <a:ea typeface="Average"/>
                <a:cs typeface="Average"/>
                <a:sym typeface="Average"/>
              </a:rPr>
              <a:t>Practice</a:t>
            </a:r>
            <a:r>
              <a:rPr lang="es">
                <a:solidFill>
                  <a:schemeClr val="dk1"/>
                </a:solidFill>
                <a:latin typeface="Average"/>
                <a:ea typeface="Average"/>
                <a:cs typeface="Average"/>
                <a:sym typeface="Average"/>
              </a:rPr>
              <a:t>:</a:t>
            </a:r>
            <a:endParaRPr>
              <a:solidFill>
                <a:schemeClr val="dk1"/>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Extra things for you</a:t>
            </a:r>
            <a:endParaRPr/>
          </a:p>
        </p:txBody>
      </p:sp>
      <p:sp>
        <p:nvSpPr>
          <p:cNvPr id="213" name="Google Shape;21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An amazing post for a deep </a:t>
            </a:r>
            <a:r>
              <a:rPr lang="es"/>
              <a:t>understanding</a:t>
            </a:r>
            <a:r>
              <a:rPr lang="es"/>
              <a:t> the basics of CNNs: </a:t>
            </a:r>
            <a:r>
              <a:rPr lang="es" u="sng">
                <a:solidFill>
                  <a:schemeClr val="hlink"/>
                </a:solidFill>
                <a:hlinkClick r:id="rId3"/>
              </a:rPr>
              <a:t>https://ujjwalkarn.me/2016/08/11/intuitive-explanation-convnets/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Am I intelligent?</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2290763" y="1285875"/>
            <a:ext cx="4562475" cy="257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What is AI?</a:t>
            </a:r>
            <a:endParaRPr/>
          </a:p>
        </p:txBody>
      </p:sp>
      <p:pic>
        <p:nvPicPr>
          <p:cNvPr id="73" name="Google Shape;73;p15"/>
          <p:cNvPicPr preferRelativeResize="0"/>
          <p:nvPr/>
        </p:nvPicPr>
        <p:blipFill>
          <a:blip r:embed="rId3">
            <a:alphaModFix/>
          </a:blip>
          <a:stretch>
            <a:fillRect/>
          </a:stretch>
        </p:blipFill>
        <p:spPr>
          <a:xfrm>
            <a:off x="4948548" y="650573"/>
            <a:ext cx="3959550" cy="2878950"/>
          </a:xfrm>
          <a:prstGeom prst="rect">
            <a:avLst/>
          </a:prstGeom>
          <a:noFill/>
          <a:ln>
            <a:noFill/>
          </a:ln>
        </p:spPr>
      </p:pic>
      <p:pic>
        <p:nvPicPr>
          <p:cNvPr id="74" name="Google Shape;74;p15"/>
          <p:cNvPicPr preferRelativeResize="0"/>
          <p:nvPr/>
        </p:nvPicPr>
        <p:blipFill>
          <a:blip r:embed="rId4">
            <a:alphaModFix/>
          </a:blip>
          <a:stretch>
            <a:fillRect/>
          </a:stretch>
        </p:blipFill>
        <p:spPr>
          <a:xfrm>
            <a:off x="311700" y="1152475"/>
            <a:ext cx="2779750" cy="3074375"/>
          </a:xfrm>
          <a:prstGeom prst="rect">
            <a:avLst/>
          </a:prstGeom>
          <a:noFill/>
          <a:ln>
            <a:noFill/>
          </a:ln>
        </p:spPr>
      </p:pic>
      <p:pic>
        <p:nvPicPr>
          <p:cNvPr id="75" name="Google Shape;75;p15"/>
          <p:cNvPicPr preferRelativeResize="0"/>
          <p:nvPr/>
        </p:nvPicPr>
        <p:blipFill>
          <a:blip r:embed="rId5">
            <a:alphaModFix/>
          </a:blip>
          <a:stretch>
            <a:fillRect/>
          </a:stretch>
        </p:blipFill>
        <p:spPr>
          <a:xfrm>
            <a:off x="2897700" y="1097825"/>
            <a:ext cx="3213650" cy="2678050"/>
          </a:xfrm>
          <a:prstGeom prst="rect">
            <a:avLst/>
          </a:prstGeom>
          <a:noFill/>
          <a:ln>
            <a:noFill/>
          </a:ln>
        </p:spPr>
      </p:pic>
      <p:pic>
        <p:nvPicPr>
          <p:cNvPr id="76" name="Google Shape;76;p15"/>
          <p:cNvPicPr preferRelativeResize="0"/>
          <p:nvPr/>
        </p:nvPicPr>
        <p:blipFill>
          <a:blip r:embed="rId6">
            <a:alphaModFix/>
          </a:blip>
          <a:stretch>
            <a:fillRect/>
          </a:stretch>
        </p:blipFill>
        <p:spPr>
          <a:xfrm>
            <a:off x="5964625" y="2625300"/>
            <a:ext cx="2822200" cy="2175450"/>
          </a:xfrm>
          <a:prstGeom prst="rect">
            <a:avLst/>
          </a:prstGeom>
          <a:noFill/>
          <a:ln>
            <a:noFill/>
          </a:ln>
        </p:spPr>
      </p:pic>
      <p:pic>
        <p:nvPicPr>
          <p:cNvPr id="77" name="Google Shape;77;p15"/>
          <p:cNvPicPr preferRelativeResize="0"/>
          <p:nvPr/>
        </p:nvPicPr>
        <p:blipFill>
          <a:blip r:embed="rId7">
            <a:alphaModFix/>
          </a:blip>
          <a:stretch>
            <a:fillRect/>
          </a:stretch>
        </p:blipFill>
        <p:spPr>
          <a:xfrm>
            <a:off x="1739102" y="2571748"/>
            <a:ext cx="3911098" cy="217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Now… seriously</a:t>
            </a:r>
            <a:endParaRPr/>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6"/>
          <p:cNvPicPr preferRelativeResize="0"/>
          <p:nvPr/>
        </p:nvPicPr>
        <p:blipFill>
          <a:blip r:embed="rId3">
            <a:alphaModFix/>
          </a:blip>
          <a:stretch>
            <a:fillRect/>
          </a:stretch>
        </p:blipFill>
        <p:spPr>
          <a:xfrm>
            <a:off x="4260300" y="1152475"/>
            <a:ext cx="4572000" cy="2362200"/>
          </a:xfrm>
          <a:prstGeom prst="rect">
            <a:avLst/>
          </a:prstGeom>
          <a:noFill/>
          <a:ln>
            <a:noFill/>
          </a:ln>
        </p:spPr>
      </p:pic>
      <p:pic>
        <p:nvPicPr>
          <p:cNvPr id="85" name="Google Shape;85;p16"/>
          <p:cNvPicPr preferRelativeResize="0"/>
          <p:nvPr/>
        </p:nvPicPr>
        <p:blipFill>
          <a:blip r:embed="rId4">
            <a:alphaModFix/>
          </a:blip>
          <a:stretch>
            <a:fillRect/>
          </a:stretch>
        </p:blipFill>
        <p:spPr>
          <a:xfrm>
            <a:off x="311700" y="979725"/>
            <a:ext cx="4381500" cy="3429000"/>
          </a:xfrm>
          <a:prstGeom prst="rect">
            <a:avLst/>
          </a:prstGeom>
          <a:noFill/>
          <a:ln>
            <a:noFill/>
          </a:ln>
        </p:spPr>
      </p:pic>
      <p:pic>
        <p:nvPicPr>
          <p:cNvPr id="86" name="Google Shape;86;p16"/>
          <p:cNvPicPr preferRelativeResize="0"/>
          <p:nvPr/>
        </p:nvPicPr>
        <p:blipFill>
          <a:blip r:embed="rId5">
            <a:alphaModFix/>
          </a:blip>
          <a:stretch>
            <a:fillRect/>
          </a:stretch>
        </p:blipFill>
        <p:spPr>
          <a:xfrm>
            <a:off x="1109875" y="1461113"/>
            <a:ext cx="5905500" cy="332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There are 3 fields</a:t>
            </a:r>
            <a:endParaRPr/>
          </a:p>
        </p:txBody>
      </p:sp>
      <p:sp>
        <p:nvSpPr>
          <p:cNvPr id="92" name="Google Shape;92;p17"/>
          <p:cNvSpPr txBox="1"/>
          <p:nvPr>
            <p:ph idx="1" type="body"/>
          </p:nvPr>
        </p:nvSpPr>
        <p:spPr>
          <a:xfrm>
            <a:off x="160725" y="1152475"/>
            <a:ext cx="2770800" cy="3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Artifical Intelligence (IA)</a:t>
            </a:r>
            <a:endParaRPr b="1"/>
          </a:p>
          <a:p>
            <a:pPr indent="-342900" lvl="0" marL="457200" rtl="0" algn="l">
              <a:spcBef>
                <a:spcPts val="1200"/>
              </a:spcBef>
              <a:spcAft>
                <a:spcPts val="0"/>
              </a:spcAft>
              <a:buSzPts val="1800"/>
              <a:buChar char="-"/>
            </a:pPr>
            <a:r>
              <a:rPr b="1" lang="es"/>
              <a:t>Algorithmic style</a:t>
            </a:r>
            <a:endParaRPr b="1"/>
          </a:p>
          <a:p>
            <a:pPr indent="-342900" lvl="0" marL="457200" rtl="0" algn="l">
              <a:spcBef>
                <a:spcPts val="0"/>
              </a:spcBef>
              <a:spcAft>
                <a:spcPts val="0"/>
              </a:spcAft>
              <a:buSzPts val="1800"/>
              <a:buChar char="-"/>
            </a:pPr>
            <a:r>
              <a:rPr b="1" lang="es"/>
              <a:t>Space search focus</a:t>
            </a:r>
            <a:endParaRPr b="1"/>
          </a:p>
          <a:p>
            <a:pPr indent="-342900" lvl="0" marL="457200" rtl="0" algn="l">
              <a:spcBef>
                <a:spcPts val="0"/>
              </a:spcBef>
              <a:spcAft>
                <a:spcPts val="0"/>
              </a:spcAft>
              <a:buSzPts val="1800"/>
              <a:buChar char="-"/>
            </a:pPr>
            <a:r>
              <a:rPr b="1" lang="es"/>
              <a:t>Examples:</a:t>
            </a:r>
            <a:endParaRPr b="1"/>
          </a:p>
          <a:p>
            <a:pPr indent="-317500" lvl="1" marL="914400" rtl="0" algn="l">
              <a:spcBef>
                <a:spcPts val="0"/>
              </a:spcBef>
              <a:spcAft>
                <a:spcPts val="0"/>
              </a:spcAft>
              <a:buSzPts val="1400"/>
              <a:buChar char="-"/>
            </a:pPr>
            <a:r>
              <a:rPr b="1" lang="es"/>
              <a:t>Depth-search</a:t>
            </a:r>
            <a:endParaRPr b="1"/>
          </a:p>
          <a:p>
            <a:pPr indent="-317500" lvl="1" marL="914400" rtl="0" algn="l">
              <a:spcBef>
                <a:spcPts val="0"/>
              </a:spcBef>
              <a:spcAft>
                <a:spcPts val="0"/>
              </a:spcAft>
              <a:buSzPts val="1400"/>
              <a:buChar char="-"/>
            </a:pPr>
            <a:r>
              <a:rPr b="1" lang="es"/>
              <a:t>Branch-search</a:t>
            </a:r>
            <a:endParaRPr b="1"/>
          </a:p>
        </p:txBody>
      </p:sp>
      <p:sp>
        <p:nvSpPr>
          <p:cNvPr id="93" name="Google Shape;93;p17"/>
          <p:cNvSpPr txBox="1"/>
          <p:nvPr>
            <p:ph idx="1" type="body"/>
          </p:nvPr>
        </p:nvSpPr>
        <p:spPr>
          <a:xfrm>
            <a:off x="3031413" y="1152475"/>
            <a:ext cx="2910600" cy="3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Machine Learning (ML)</a:t>
            </a:r>
            <a:endParaRPr b="1"/>
          </a:p>
          <a:p>
            <a:pPr indent="-342900" lvl="0" marL="457200" rtl="0" algn="l">
              <a:spcBef>
                <a:spcPts val="1200"/>
              </a:spcBef>
              <a:spcAft>
                <a:spcPts val="0"/>
              </a:spcAft>
              <a:buSzPts val="1800"/>
              <a:buChar char="-"/>
            </a:pPr>
            <a:r>
              <a:rPr b="1" lang="es"/>
              <a:t>Mathematic Based</a:t>
            </a:r>
            <a:endParaRPr b="1"/>
          </a:p>
          <a:p>
            <a:pPr indent="-342900" lvl="0" marL="457200" rtl="0" algn="l">
              <a:spcBef>
                <a:spcPts val="0"/>
              </a:spcBef>
              <a:spcAft>
                <a:spcPts val="0"/>
              </a:spcAft>
              <a:buSzPts val="1800"/>
              <a:buChar char="-"/>
            </a:pPr>
            <a:r>
              <a:rPr b="1" lang="es"/>
              <a:t>Classification focus</a:t>
            </a:r>
            <a:endParaRPr b="1"/>
          </a:p>
          <a:p>
            <a:pPr indent="-342900" lvl="0" marL="457200" rtl="0" algn="l">
              <a:spcBef>
                <a:spcPts val="0"/>
              </a:spcBef>
              <a:spcAft>
                <a:spcPts val="0"/>
              </a:spcAft>
              <a:buSzPts val="1800"/>
              <a:buChar char="-"/>
            </a:pPr>
            <a:r>
              <a:rPr b="1" lang="es"/>
              <a:t>Examples:</a:t>
            </a:r>
            <a:endParaRPr b="1"/>
          </a:p>
          <a:p>
            <a:pPr indent="-317500" lvl="1" marL="914400" rtl="0" algn="l">
              <a:spcBef>
                <a:spcPts val="0"/>
              </a:spcBef>
              <a:spcAft>
                <a:spcPts val="0"/>
              </a:spcAft>
              <a:buSzPts val="1400"/>
              <a:buChar char="-"/>
            </a:pPr>
            <a:r>
              <a:rPr b="1" lang="es"/>
              <a:t>Random Forest</a:t>
            </a:r>
            <a:endParaRPr b="1"/>
          </a:p>
          <a:p>
            <a:pPr indent="-317500" lvl="1" marL="914400" rtl="0" algn="l">
              <a:spcBef>
                <a:spcPts val="0"/>
              </a:spcBef>
              <a:spcAft>
                <a:spcPts val="0"/>
              </a:spcAft>
              <a:buSzPts val="1400"/>
              <a:buChar char="-"/>
            </a:pPr>
            <a:r>
              <a:rPr b="1" lang="es"/>
              <a:t>Linear Regression</a:t>
            </a:r>
            <a:endParaRPr b="1"/>
          </a:p>
        </p:txBody>
      </p:sp>
      <p:sp>
        <p:nvSpPr>
          <p:cNvPr id="94" name="Google Shape;94;p17"/>
          <p:cNvSpPr txBox="1"/>
          <p:nvPr>
            <p:ph idx="1" type="body"/>
          </p:nvPr>
        </p:nvSpPr>
        <p:spPr>
          <a:xfrm>
            <a:off x="5786450" y="1152475"/>
            <a:ext cx="3165900" cy="3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Deep Learning (DL)</a:t>
            </a:r>
            <a:endParaRPr b="1"/>
          </a:p>
          <a:p>
            <a:pPr indent="-342900" lvl="0" marL="457200" rtl="0" algn="l">
              <a:spcBef>
                <a:spcPts val="1200"/>
              </a:spcBef>
              <a:spcAft>
                <a:spcPts val="0"/>
              </a:spcAft>
              <a:buSzPts val="1800"/>
              <a:buChar char="-"/>
            </a:pPr>
            <a:r>
              <a:rPr b="1" lang="es"/>
              <a:t>Next level of insanity</a:t>
            </a:r>
            <a:endParaRPr b="1"/>
          </a:p>
          <a:p>
            <a:pPr indent="-342900" lvl="0" marL="457200" rtl="0" algn="l">
              <a:spcBef>
                <a:spcPts val="0"/>
              </a:spcBef>
              <a:spcAft>
                <a:spcPts val="0"/>
              </a:spcAft>
              <a:buSzPts val="1800"/>
              <a:buChar char="-"/>
            </a:pPr>
            <a:r>
              <a:rPr b="1" lang="es"/>
              <a:t>Generation of non-cats</a:t>
            </a:r>
            <a:endParaRPr b="1"/>
          </a:p>
          <a:p>
            <a:pPr indent="-342900" lvl="0" marL="457200" rtl="0" algn="l">
              <a:spcBef>
                <a:spcPts val="0"/>
              </a:spcBef>
              <a:spcAft>
                <a:spcPts val="0"/>
              </a:spcAft>
              <a:buSzPts val="1800"/>
              <a:buChar char="-"/>
            </a:pPr>
            <a:r>
              <a:rPr b="1" lang="es"/>
              <a:t>Examples:</a:t>
            </a:r>
            <a:endParaRPr b="1"/>
          </a:p>
          <a:p>
            <a:pPr indent="-317500" lvl="1" marL="914400" rtl="0" algn="l">
              <a:spcBef>
                <a:spcPts val="0"/>
              </a:spcBef>
              <a:spcAft>
                <a:spcPts val="0"/>
              </a:spcAft>
              <a:buSzPts val="1400"/>
              <a:buChar char="-"/>
            </a:pPr>
            <a:r>
              <a:rPr b="1" lang="es"/>
              <a:t>Convolutional NN</a:t>
            </a:r>
            <a:endParaRPr b="1"/>
          </a:p>
          <a:p>
            <a:pPr indent="-317500" lvl="1" marL="914400" rtl="0" algn="l">
              <a:spcBef>
                <a:spcPts val="0"/>
              </a:spcBef>
              <a:spcAft>
                <a:spcPts val="0"/>
              </a:spcAft>
              <a:buSzPts val="1400"/>
              <a:buChar char="-"/>
            </a:pPr>
            <a:r>
              <a:rPr b="1" lang="es"/>
              <a:t>GANs</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b="1" lang="es"/>
              <a:t>PD: Goodfellow is god.</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826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 What are we focusing on?</a:t>
            </a:r>
            <a:endParaRPr/>
          </a:p>
        </p:txBody>
      </p:sp>
      <p:sp>
        <p:nvSpPr>
          <p:cNvPr id="100" name="Google Shape;100;p18"/>
          <p:cNvSpPr txBox="1"/>
          <p:nvPr>
            <p:ph idx="1" type="body"/>
          </p:nvPr>
        </p:nvSpPr>
        <p:spPr>
          <a:xfrm>
            <a:off x="311700" y="1533475"/>
            <a:ext cx="8520600" cy="50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Deep Learning!! Yeah!!</a:t>
            </a:r>
            <a:endParaRPr/>
          </a:p>
        </p:txBody>
      </p:sp>
      <p:sp>
        <p:nvSpPr>
          <p:cNvPr id="101" name="Google Shape;101;p18"/>
          <p:cNvSpPr txBox="1"/>
          <p:nvPr>
            <p:ph type="title"/>
          </p:nvPr>
        </p:nvSpPr>
        <p:spPr>
          <a:xfrm>
            <a:off x="311700" y="2126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What are CNN? Not ML?</a:t>
            </a:r>
            <a:endParaRPr/>
          </a:p>
        </p:txBody>
      </p:sp>
      <p:sp>
        <p:nvSpPr>
          <p:cNvPr id="102" name="Google Shape;102;p18"/>
          <p:cNvSpPr txBox="1"/>
          <p:nvPr>
            <p:ph idx="1" type="body"/>
          </p:nvPr>
        </p:nvSpPr>
        <p:spPr>
          <a:xfrm>
            <a:off x="311700" y="2627300"/>
            <a:ext cx="8520600" cy="50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Convolutional Neural Networks!!</a:t>
            </a:r>
            <a:endParaRPr/>
          </a:p>
        </p:txBody>
      </p:sp>
      <p:sp>
        <p:nvSpPr>
          <p:cNvPr id="103" name="Google Shape;103;p18"/>
          <p:cNvSpPr txBox="1"/>
          <p:nvPr>
            <p:ph type="title"/>
          </p:nvPr>
        </p:nvSpPr>
        <p:spPr>
          <a:xfrm>
            <a:off x="281075" y="3319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Pixels</a:t>
            </a:r>
            <a:r>
              <a:rPr lang="es"/>
              <a:t>? Pizzels? Preztel? Pizza? IDK</a:t>
            </a:r>
            <a:endParaRPr/>
          </a:p>
        </p:txBody>
      </p:sp>
      <p:sp>
        <p:nvSpPr>
          <p:cNvPr id="104" name="Google Shape;104;p18"/>
          <p:cNvSpPr txBox="1"/>
          <p:nvPr>
            <p:ph idx="1" type="body"/>
          </p:nvPr>
        </p:nvSpPr>
        <p:spPr>
          <a:xfrm>
            <a:off x="281075" y="3820650"/>
            <a:ext cx="8520600" cy="50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What does this has to do with Self-driving cars?</a:t>
            </a:r>
            <a:endParaRPr/>
          </a:p>
        </p:txBody>
      </p:sp>
      <p:sp>
        <p:nvSpPr>
          <p:cNvPr id="110" name="Google Shape;11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Object detection</a:t>
            </a:r>
            <a:endParaRPr/>
          </a:p>
          <a:p>
            <a:pPr indent="-342900" lvl="0" marL="457200" rtl="0" algn="l">
              <a:spcBef>
                <a:spcPts val="0"/>
              </a:spcBef>
              <a:spcAft>
                <a:spcPts val="0"/>
              </a:spcAft>
              <a:buSzPts val="1800"/>
              <a:buChar char="-"/>
            </a:pPr>
            <a:r>
              <a:rPr lang="es"/>
              <a:t>Decision Making</a:t>
            </a:r>
            <a:endParaRPr/>
          </a:p>
          <a:p>
            <a:pPr indent="-342900" lvl="0" marL="457200" rtl="0" algn="l">
              <a:spcBef>
                <a:spcPts val="0"/>
              </a:spcBef>
              <a:spcAft>
                <a:spcPts val="0"/>
              </a:spcAft>
              <a:buSzPts val="1800"/>
              <a:buChar char="-"/>
            </a:pPr>
            <a:r>
              <a:rPr lang="es"/>
              <a:t>Behaviour planning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How can we create a model?</a:t>
            </a:r>
            <a:endParaRPr/>
          </a:p>
        </p:txBody>
      </p:sp>
      <p:pic>
        <p:nvPicPr>
          <p:cNvPr id="116" name="Google Shape;116;p20"/>
          <p:cNvPicPr preferRelativeResize="0"/>
          <p:nvPr/>
        </p:nvPicPr>
        <p:blipFill>
          <a:blip r:embed="rId3">
            <a:alphaModFix/>
          </a:blip>
          <a:stretch>
            <a:fillRect/>
          </a:stretch>
        </p:blipFill>
        <p:spPr>
          <a:xfrm>
            <a:off x="5217550" y="1290758"/>
            <a:ext cx="2986000" cy="3003925"/>
          </a:xfrm>
          <a:prstGeom prst="rect">
            <a:avLst/>
          </a:prstGeom>
          <a:noFill/>
          <a:ln>
            <a:noFill/>
          </a:ln>
        </p:spPr>
      </p:pic>
      <p:pic>
        <p:nvPicPr>
          <p:cNvPr id="117" name="Google Shape;117;p20"/>
          <p:cNvPicPr preferRelativeResize="0"/>
          <p:nvPr/>
        </p:nvPicPr>
        <p:blipFill>
          <a:blip r:embed="rId4">
            <a:alphaModFix/>
          </a:blip>
          <a:stretch>
            <a:fillRect/>
          </a:stretch>
        </p:blipFill>
        <p:spPr>
          <a:xfrm>
            <a:off x="311700" y="1152471"/>
            <a:ext cx="3281900" cy="1852925"/>
          </a:xfrm>
          <a:prstGeom prst="rect">
            <a:avLst/>
          </a:prstGeom>
          <a:noFill/>
          <a:ln>
            <a:noFill/>
          </a:ln>
        </p:spPr>
      </p:pic>
      <p:pic>
        <p:nvPicPr>
          <p:cNvPr id="118" name="Google Shape;118;p20"/>
          <p:cNvPicPr preferRelativeResize="0"/>
          <p:nvPr/>
        </p:nvPicPr>
        <p:blipFill>
          <a:blip r:embed="rId5">
            <a:alphaModFix/>
          </a:blip>
          <a:stretch>
            <a:fillRect/>
          </a:stretch>
        </p:blipFill>
        <p:spPr>
          <a:xfrm>
            <a:off x="311688" y="3055975"/>
            <a:ext cx="2676525" cy="1714500"/>
          </a:xfrm>
          <a:prstGeom prst="rect">
            <a:avLst/>
          </a:prstGeom>
          <a:noFill/>
          <a:ln>
            <a:noFill/>
          </a:ln>
        </p:spPr>
      </p:pic>
      <p:pic>
        <p:nvPicPr>
          <p:cNvPr id="119" name="Google Shape;119;p20"/>
          <p:cNvPicPr preferRelativeResize="0"/>
          <p:nvPr/>
        </p:nvPicPr>
        <p:blipFill rotWithShape="1">
          <a:blip r:embed="rId6">
            <a:alphaModFix/>
          </a:blip>
          <a:srcRect b="13176" l="30200" r="31293" t="13862"/>
          <a:stretch/>
        </p:blipFill>
        <p:spPr>
          <a:xfrm>
            <a:off x="3128296" y="3055975"/>
            <a:ext cx="1499380" cy="1714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Steps</a:t>
            </a:r>
            <a:endParaRPr/>
          </a:p>
        </p:txBody>
      </p:sp>
      <p:sp>
        <p:nvSpPr>
          <p:cNvPr id="125" name="Google Shape;12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s"/>
              <a:t>Gather Data</a:t>
            </a:r>
            <a:endParaRPr/>
          </a:p>
          <a:p>
            <a:pPr indent="-342900" lvl="0" marL="457200" rtl="0" algn="l">
              <a:spcBef>
                <a:spcPts val="0"/>
              </a:spcBef>
              <a:spcAft>
                <a:spcPts val="0"/>
              </a:spcAft>
              <a:buSzPts val="1800"/>
              <a:buAutoNum type="arabicPeriod"/>
            </a:pPr>
            <a:r>
              <a:rPr lang="es"/>
              <a:t>Process Data</a:t>
            </a:r>
            <a:endParaRPr/>
          </a:p>
          <a:p>
            <a:pPr indent="-342900" lvl="0" marL="457200" rtl="0" algn="l">
              <a:spcBef>
                <a:spcPts val="0"/>
              </a:spcBef>
              <a:spcAft>
                <a:spcPts val="0"/>
              </a:spcAft>
              <a:buSzPts val="1800"/>
              <a:buAutoNum type="arabicPeriod"/>
            </a:pPr>
            <a:r>
              <a:rPr lang="es"/>
              <a:t>Design Model</a:t>
            </a:r>
            <a:endParaRPr/>
          </a:p>
          <a:p>
            <a:pPr indent="-342900" lvl="0" marL="457200" rtl="0" algn="l">
              <a:spcBef>
                <a:spcPts val="0"/>
              </a:spcBef>
              <a:spcAft>
                <a:spcPts val="0"/>
              </a:spcAft>
              <a:buSzPts val="1800"/>
              <a:buAutoNum type="arabicPeriod"/>
            </a:pPr>
            <a:r>
              <a:rPr lang="es"/>
              <a:t>Create Model</a:t>
            </a:r>
            <a:endParaRPr/>
          </a:p>
          <a:p>
            <a:pPr indent="-342900" lvl="0" marL="457200" rtl="0" algn="l">
              <a:spcBef>
                <a:spcPts val="0"/>
              </a:spcBef>
              <a:spcAft>
                <a:spcPts val="0"/>
              </a:spcAft>
              <a:buSzPts val="1800"/>
              <a:buAutoNum type="arabicPeriod"/>
            </a:pPr>
            <a:r>
              <a:rPr lang="es"/>
              <a:t>Train Model</a:t>
            </a:r>
            <a:endParaRPr/>
          </a:p>
          <a:p>
            <a:pPr indent="-342900" lvl="0" marL="457200" rtl="0" algn="l">
              <a:spcBef>
                <a:spcPts val="0"/>
              </a:spcBef>
              <a:spcAft>
                <a:spcPts val="0"/>
              </a:spcAft>
              <a:buSzPts val="1800"/>
              <a:buAutoNum type="arabicPeriod"/>
            </a:pPr>
            <a:r>
              <a:rPr lang="es"/>
              <a:t>Test Model</a:t>
            </a:r>
            <a:endParaRPr/>
          </a:p>
          <a:p>
            <a:pPr indent="-342900" lvl="0" marL="457200" rtl="0" algn="l">
              <a:spcBef>
                <a:spcPts val="0"/>
              </a:spcBef>
              <a:spcAft>
                <a:spcPts val="0"/>
              </a:spcAft>
              <a:buSzPts val="1800"/>
              <a:buAutoNum type="arabicPeriod"/>
            </a:pPr>
            <a:r>
              <a:rPr lang="es"/>
              <a:t>Use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